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  <p:embeddedFont>
      <p:font typeface="Poppins"/>
      <p:regular r:id="rId21"/>
    </p:embeddedFont>
    <p:embeddedFont>
      <p:font typeface="Poppins"/>
      <p:regular r:id="rId22"/>
    </p:embeddedFont>
    <p:embeddedFont>
      <p:font typeface="Poppins"/>
      <p:regular r:id="rId23"/>
    </p:embeddedFont>
    <p:embeddedFont>
      <p:font typeface="Poppins"/>
      <p:regular r:id="rId24"/>
    </p:embeddedFont>
    <p:embeddedFont>
      <p:font typeface="Poppi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ya-Bangera/Myntra_HR_Analytics_Project" TargetMode="External"/><Relationship Id="rId4" Type="http://schemas.openxmlformats.org/officeDocument/2006/relationships/hyperlink" Target="https:// https://riya-bangera.github.io/Myntra_HR_Analytics_Project/" TargetMode="External"/><Relationship Id="rId1" Type="http://schemas.openxmlformats.org/officeDocument/2006/relationships/image" Target="../media/image-11-1.png"/><Relationship Id="rId3" Type="http://schemas.openxmlformats.org/officeDocument/2006/relationships/image" Target="../media/image-11-2.png"/><Relationship Id="rId5" Type="http://schemas.openxmlformats.org/officeDocument/2006/relationships/image" Target="../media/image-11-3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106680" dir="2700000">
              <a:srgbClr val="e71d73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2794754"/>
            <a:ext cx="2438400" cy="2438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24914" y="2768084"/>
            <a:ext cx="8432721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MyPulse 9.0 – Employee Engagement Analysis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5024914" y="4187071"/>
            <a:ext cx="82315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Across 5 Business Units – Quantitative + Qualitative Insights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5024914" y="4867162"/>
            <a:ext cx="8432721" cy="3429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024914" y="5141476"/>
            <a:ext cx="843272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Prepared by: Riya A | December 2025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1524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6858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869633"/>
            <a:ext cx="3467457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Projected Impact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180267" y="1649611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6-Month Targets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94448" y="2649974"/>
            <a:ext cx="104060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7%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2100143"/>
            <a:ext cx="1269087" cy="12690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87943" y="2065496"/>
            <a:ext cx="173366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Career Growth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587943" y="2420779"/>
            <a:ext cx="455807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3.61 → 3.85 score increase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294448" y="4265652"/>
            <a:ext cx="104060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3%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67" y="3715822"/>
            <a:ext cx="1269087" cy="12690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587943" y="3681174"/>
            <a:ext cx="183070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Overall Engagement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587943" y="4036457"/>
            <a:ext cx="455807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3.93 → 4.05 score improvement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294448" y="5881330"/>
            <a:ext cx="104060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12%</a:t>
            </a:r>
            <a:endParaRPr lang="en-US" sz="13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5331500"/>
            <a:ext cx="1269087" cy="126908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587943" y="5296853"/>
            <a:ext cx="173366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Attrition Reduction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2587943" y="5652135"/>
            <a:ext cx="455807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Voluntary turnover decrease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1180267" y="6791206"/>
            <a:ext cx="596574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Value Created: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₹50L+ in retention savings, plus increased productivity and reduced recruitment costs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7492008" y="1649611"/>
            <a:ext cx="2242899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Beyond the Numbers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595949" y="2065496"/>
            <a:ext cx="15240" cy="5037177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20" name="Shape 15"/>
          <p:cNvSpPr/>
          <p:nvPr/>
        </p:nvSpPr>
        <p:spPr>
          <a:xfrm>
            <a:off x="7580709" y="2500313"/>
            <a:ext cx="416004" cy="15240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21" name="Shape 16"/>
          <p:cNvSpPr/>
          <p:nvPr/>
        </p:nvSpPr>
        <p:spPr>
          <a:xfrm>
            <a:off x="7543979" y="2455962"/>
            <a:ext cx="103942" cy="103942"/>
          </a:xfrm>
          <a:prstGeom prst="roundRect">
            <a:avLst>
              <a:gd name="adj" fmla="val 439861"/>
            </a:avLst>
          </a:prstGeom>
          <a:solidFill>
            <a:srgbClr val="E71D73"/>
          </a:solidFill>
          <a:ln/>
        </p:spPr>
      </p:sp>
      <p:sp>
        <p:nvSpPr>
          <p:cNvPr id="22" name="Shape 17"/>
          <p:cNvSpPr/>
          <p:nvPr/>
        </p:nvSpPr>
        <p:spPr>
          <a:xfrm>
            <a:off x="8012073" y="2065496"/>
            <a:ext cx="5445681" cy="884873"/>
          </a:xfrm>
          <a:prstGeom prst="roundRect">
            <a:avLst>
              <a:gd name="adj" fmla="val 1033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5240" dir="2700000">
              <a:srgbClr val="e0b7c8">
                <a:alpha val="100000"/>
              </a:srgbClr>
            </a:outerShdw>
          </a:effectLst>
        </p:spPr>
      </p:sp>
      <p:sp>
        <p:nvSpPr>
          <p:cNvPr id="23" name="Text 18"/>
          <p:cNvSpPr/>
          <p:nvPr/>
        </p:nvSpPr>
        <p:spPr>
          <a:xfrm>
            <a:off x="8165902" y="2219325"/>
            <a:ext cx="227028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Clear Development Paths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8165902" y="2574608"/>
            <a:ext cx="513802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Every employee understands how to grow their career at Myntra</a:t>
            </a:r>
            <a:endParaRPr lang="en-US" sz="1050" dirty="0"/>
          </a:p>
        </p:txBody>
      </p:sp>
      <p:sp>
        <p:nvSpPr>
          <p:cNvPr id="25" name="Shape 20"/>
          <p:cNvSpPr/>
          <p:nvPr/>
        </p:nvSpPr>
        <p:spPr>
          <a:xfrm>
            <a:off x="7580709" y="3773448"/>
            <a:ext cx="416004" cy="15240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26" name="Shape 21"/>
          <p:cNvSpPr/>
          <p:nvPr/>
        </p:nvSpPr>
        <p:spPr>
          <a:xfrm>
            <a:off x="7543979" y="3729097"/>
            <a:ext cx="103942" cy="103942"/>
          </a:xfrm>
          <a:prstGeom prst="roundRect">
            <a:avLst>
              <a:gd name="adj" fmla="val 439861"/>
            </a:avLst>
          </a:prstGeom>
          <a:solidFill>
            <a:srgbClr val="E71D73"/>
          </a:solidFill>
          <a:ln/>
        </p:spPr>
      </p:sp>
      <p:sp>
        <p:nvSpPr>
          <p:cNvPr id="27" name="Shape 22"/>
          <p:cNvSpPr/>
          <p:nvPr/>
        </p:nvSpPr>
        <p:spPr>
          <a:xfrm>
            <a:off x="8012073" y="3227665"/>
            <a:ext cx="5445681" cy="1106805"/>
          </a:xfrm>
          <a:prstGeom prst="roundRect">
            <a:avLst>
              <a:gd name="adj" fmla="val 826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5240" dir="2700000">
              <a:srgbClr val="e0b7c8">
                <a:alpha val="100000"/>
              </a:srgbClr>
            </a:outerShdw>
          </a:effectLst>
        </p:spPr>
      </p:sp>
      <p:sp>
        <p:nvSpPr>
          <p:cNvPr id="28" name="Text 23"/>
          <p:cNvSpPr/>
          <p:nvPr/>
        </p:nvSpPr>
        <p:spPr>
          <a:xfrm>
            <a:off x="8165902" y="3381494"/>
            <a:ext cx="19284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Manager Enablement</a:t>
            </a:r>
            <a:endParaRPr lang="en-US" sz="1350" dirty="0"/>
          </a:p>
        </p:txBody>
      </p:sp>
      <p:sp>
        <p:nvSpPr>
          <p:cNvPr id="29" name="Text 24"/>
          <p:cNvSpPr/>
          <p:nvPr/>
        </p:nvSpPr>
        <p:spPr>
          <a:xfrm>
            <a:off x="8165902" y="3736777"/>
            <a:ext cx="513802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Leaders have structured frameworks to coach and develop their teams effectively</a:t>
            </a:r>
            <a:endParaRPr lang="en-US" sz="1050" dirty="0"/>
          </a:p>
        </p:txBody>
      </p:sp>
      <p:sp>
        <p:nvSpPr>
          <p:cNvPr id="30" name="Shape 25"/>
          <p:cNvSpPr/>
          <p:nvPr/>
        </p:nvSpPr>
        <p:spPr>
          <a:xfrm>
            <a:off x="7580709" y="5157549"/>
            <a:ext cx="416004" cy="15240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31" name="Shape 26"/>
          <p:cNvSpPr/>
          <p:nvPr/>
        </p:nvSpPr>
        <p:spPr>
          <a:xfrm>
            <a:off x="7543979" y="5113199"/>
            <a:ext cx="103942" cy="103942"/>
          </a:xfrm>
          <a:prstGeom prst="roundRect">
            <a:avLst>
              <a:gd name="adj" fmla="val 439861"/>
            </a:avLst>
          </a:prstGeom>
          <a:solidFill>
            <a:srgbClr val="E71D73"/>
          </a:solidFill>
          <a:ln/>
        </p:spPr>
      </p:sp>
      <p:sp>
        <p:nvSpPr>
          <p:cNvPr id="32" name="Shape 27"/>
          <p:cNvSpPr/>
          <p:nvPr/>
        </p:nvSpPr>
        <p:spPr>
          <a:xfrm>
            <a:off x="8012073" y="4611767"/>
            <a:ext cx="5445681" cy="1106805"/>
          </a:xfrm>
          <a:prstGeom prst="roundRect">
            <a:avLst>
              <a:gd name="adj" fmla="val 826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5240" dir="2700000">
              <a:srgbClr val="e0b7c8">
                <a:alpha val="100000"/>
              </a:srgbClr>
            </a:outerShdw>
          </a:effectLst>
        </p:spPr>
      </p:sp>
      <p:sp>
        <p:nvSpPr>
          <p:cNvPr id="33" name="Text 28"/>
          <p:cNvSpPr/>
          <p:nvPr/>
        </p:nvSpPr>
        <p:spPr>
          <a:xfrm>
            <a:off x="8165902" y="4765596"/>
            <a:ext cx="214693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Competitive Advantage</a:t>
            </a:r>
            <a:endParaRPr lang="en-US" sz="1350" dirty="0"/>
          </a:p>
        </p:txBody>
      </p:sp>
      <p:sp>
        <p:nvSpPr>
          <p:cNvPr id="34" name="Text 29"/>
          <p:cNvSpPr/>
          <p:nvPr/>
        </p:nvSpPr>
        <p:spPr>
          <a:xfrm>
            <a:off x="8165902" y="5120878"/>
            <a:ext cx="513802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Stronger employer brand in competitive talent markets attracts top performers</a:t>
            </a:r>
            <a:endParaRPr lang="en-US" sz="1050" dirty="0"/>
          </a:p>
        </p:txBody>
      </p:sp>
      <p:sp>
        <p:nvSpPr>
          <p:cNvPr id="35" name="Shape 30"/>
          <p:cNvSpPr/>
          <p:nvPr/>
        </p:nvSpPr>
        <p:spPr>
          <a:xfrm>
            <a:off x="7580709" y="6541651"/>
            <a:ext cx="416004" cy="15240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36" name="Shape 31"/>
          <p:cNvSpPr/>
          <p:nvPr/>
        </p:nvSpPr>
        <p:spPr>
          <a:xfrm>
            <a:off x="7543979" y="6497300"/>
            <a:ext cx="103942" cy="103942"/>
          </a:xfrm>
          <a:prstGeom prst="roundRect">
            <a:avLst>
              <a:gd name="adj" fmla="val 439861"/>
            </a:avLst>
          </a:prstGeom>
          <a:solidFill>
            <a:srgbClr val="E71D73"/>
          </a:solidFill>
          <a:ln/>
        </p:spPr>
      </p:sp>
      <p:sp>
        <p:nvSpPr>
          <p:cNvPr id="37" name="Shape 32"/>
          <p:cNvSpPr/>
          <p:nvPr/>
        </p:nvSpPr>
        <p:spPr>
          <a:xfrm>
            <a:off x="8012073" y="5995868"/>
            <a:ext cx="5445681" cy="1106805"/>
          </a:xfrm>
          <a:prstGeom prst="roundRect">
            <a:avLst>
              <a:gd name="adj" fmla="val 826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5240" dir="2700000">
              <a:srgbClr val="e0b7c8">
                <a:alpha val="100000"/>
              </a:srgbClr>
            </a:outerShdw>
          </a:effectLst>
        </p:spPr>
      </p:sp>
      <p:sp>
        <p:nvSpPr>
          <p:cNvPr id="38" name="Text 33"/>
          <p:cNvSpPr/>
          <p:nvPr/>
        </p:nvSpPr>
        <p:spPr>
          <a:xfrm>
            <a:off x="8165902" y="6149697"/>
            <a:ext cx="1733669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Growth Culture</a:t>
            </a:r>
            <a:endParaRPr lang="en-US" sz="1350" dirty="0"/>
          </a:p>
        </p:txBody>
      </p:sp>
      <p:sp>
        <p:nvSpPr>
          <p:cNvPr id="39" name="Text 34"/>
          <p:cNvSpPr/>
          <p:nvPr/>
        </p:nvSpPr>
        <p:spPr>
          <a:xfrm>
            <a:off x="8165902" y="6504980"/>
            <a:ext cx="513802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Organization-wide commitment to employee development becomes embedded in operations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10668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348026"/>
            <a:ext cx="7281505" cy="920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E71D73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Thank YOU</a:t>
            </a:r>
            <a:endParaRPr lang="en-US" sz="5750" dirty="0"/>
          </a:p>
        </p:txBody>
      </p:sp>
      <p:sp>
        <p:nvSpPr>
          <p:cNvPr id="4" name="Text 2"/>
          <p:cNvSpPr/>
          <p:nvPr/>
        </p:nvSpPr>
        <p:spPr>
          <a:xfrm>
            <a:off x="1180267" y="2481501"/>
            <a:ext cx="728150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80267" y="3014782"/>
            <a:ext cx="728150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180267" y="3569494"/>
            <a:ext cx="451342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Open to Questions and Feedback</a:t>
            </a:r>
            <a:endParaRPr lang="en-US" sz="2100" dirty="0"/>
          </a:p>
        </p:txBody>
      </p:sp>
      <p:sp>
        <p:nvSpPr>
          <p:cNvPr id="7" name="Shape 5"/>
          <p:cNvSpPr/>
          <p:nvPr/>
        </p:nvSpPr>
        <p:spPr>
          <a:xfrm>
            <a:off x="1180267" y="4249585"/>
            <a:ext cx="7281505" cy="3429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500307" y="4523899"/>
            <a:ext cx="696146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Github Link:       Website Link: </a:t>
            </a:r>
            <a:endParaRPr lang="en-US" sz="16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307" y="5105281"/>
            <a:ext cx="1503640" cy="586740"/>
          </a:xfrm>
          <a:prstGeom prst="rect">
            <a:avLst/>
          </a:prstGeom>
        </p:spPr>
      </p:pic>
      <p:pic>
        <p:nvPicPr>
          <p:cNvPr id="10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627" y="5105281"/>
            <a:ext cx="1503640" cy="58674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180267" y="4523899"/>
            <a:ext cx="30480" cy="1168122"/>
          </a:xfrm>
          <a:prstGeom prst="rect">
            <a:avLst/>
          </a:prstGeom>
          <a:solidFill>
            <a:srgbClr val="E71D73"/>
          </a:solidFill>
          <a:ln/>
        </p:spPr>
      </p:sp>
      <p:sp>
        <p:nvSpPr>
          <p:cNvPr id="12" name="Text 8"/>
          <p:cNvSpPr/>
          <p:nvPr/>
        </p:nvSpPr>
        <p:spPr>
          <a:xfrm>
            <a:off x="8989933" y="1326594"/>
            <a:ext cx="446770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933" y="1907977"/>
            <a:ext cx="4467701" cy="2501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80267" y="6172081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180267" y="6753463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Prepared by: Riya A | December 2025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10668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042035"/>
            <a:ext cx="650057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Business Challenge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1180267" y="2242304"/>
            <a:ext cx="3200757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Reality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180267" y="2855714"/>
            <a:ext cx="4595574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Engagement scores vary dramatically across business units, creating significant business impact and unclear paths forward.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6304002" y="2268974"/>
            <a:ext cx="3470077" cy="2043232"/>
          </a:xfrm>
          <a:prstGeom prst="roundRect">
            <a:avLst>
              <a:gd name="adj" fmla="val 448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2860" dir="2700000">
              <a:srgbClr val="e0b7c8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6540222" y="2505194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Financial Impact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540222" y="3051929"/>
            <a:ext cx="2997637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High attrition costs ₹40-50L annually in replacement and training expenses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987439" y="2268974"/>
            <a:ext cx="3470196" cy="2043232"/>
          </a:xfrm>
          <a:prstGeom prst="roundRect">
            <a:avLst>
              <a:gd name="adj" fmla="val 448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2860" dir="2700000">
              <a:srgbClr val="e0b7c8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223659" y="2505194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Productivity Loss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0223659" y="3051929"/>
            <a:ext cx="299775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 engagement correlates with 21% lower productivity across teams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6304002" y="4525566"/>
            <a:ext cx="7153632" cy="1360527"/>
          </a:xfrm>
          <a:prstGeom prst="roundRect">
            <a:avLst>
              <a:gd name="adj" fmla="val 672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2860" dir="2700000">
              <a:srgbClr val="e0b7c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540222" y="4761786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Root Causes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6540222" y="5308521"/>
            <a:ext cx="668119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Unclear drivers behind performance differences between units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500307" y="6606183"/>
            <a:ext cx="1194982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Question: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What's really driving these differences, and how do we fix it?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1180267" y="6366153"/>
            <a:ext cx="30480" cy="821412"/>
          </a:xfrm>
          <a:prstGeom prst="rect">
            <a:avLst/>
          </a:prstGeom>
          <a:solidFill>
            <a:srgbClr val="E71D73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95250" dir="2700000">
              <a:srgbClr val="e71d73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5534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0267" y="981908"/>
            <a:ext cx="6933605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 Mixed-Methods Approach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1180267" y="1869996"/>
            <a:ext cx="7108508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Combining quantitative survey data with qualitative insights to understand not just </a:t>
            </a:r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the scores show, but </a:t>
            </a:r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employees feel the way they do.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67" y="3007519"/>
            <a:ext cx="960120" cy="1413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32315" y="3199448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Analyze the Data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332315" y="3614618"/>
            <a:ext cx="59564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760 employees tracked across 3 quarters, examining 8 key engagement dimensions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4420910"/>
            <a:ext cx="960120" cy="14133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32315" y="4612838"/>
            <a:ext cx="243066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Listen to Employees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332315" y="5028009"/>
            <a:ext cx="59564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24 focus group participants across 3 facilitated sessions sharing real experiences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67" y="5834301"/>
            <a:ext cx="960120" cy="1413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32315" y="6026229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Connect the Dots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332315" y="6441400"/>
            <a:ext cx="59564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Numbers combined with stories reveal actionable insights and clear solutions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1524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6858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964763"/>
            <a:ext cx="536674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Scores Revealed a Pattern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1180267" y="1675448"/>
            <a:ext cx="12269867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Quantitative analysis uncovered significant variations in engagement across business units, but the numbers alone couldn't explain the underlying causes.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2053352"/>
            <a:ext cx="7975402" cy="446615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180267" y="6675477"/>
            <a:ext cx="12269867" cy="589240"/>
          </a:xfrm>
          <a:prstGeom prst="roundRect">
            <a:avLst>
              <a:gd name="adj" fmla="val 1552"/>
            </a:avLst>
          </a:prstGeom>
          <a:solidFill>
            <a:srgbClr val="F8BA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55" y="6887408"/>
            <a:ext cx="173355" cy="1385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30799" y="6848713"/>
            <a:ext cx="1168074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0.31 Point Gap: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Tech and Fashion BUs significantly outperformed other units, but understanding why required deeper investigation beyond the numbers.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95250" dir="2700000">
              <a:srgbClr val="e71d73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5161240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1507" y="973217"/>
            <a:ext cx="7108508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What Employees Actually Said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6341507" y="2461379"/>
            <a:ext cx="7108508" cy="2071092"/>
          </a:xfrm>
          <a:prstGeom prst="roundRect">
            <a:avLst>
              <a:gd name="adj" fmla="val 442"/>
            </a:avLst>
          </a:prstGeom>
          <a:solidFill>
            <a:srgbClr val="FFFFFF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33" y="2369106"/>
            <a:ext cx="230386" cy="23038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902" y="4394359"/>
            <a:ext cx="230386" cy="2303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52379" y="2772251"/>
            <a:ext cx="6486763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"I don't see a clear path to the next level. Promotions feel unclear."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652379" y="3607237"/>
            <a:ext cx="648676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18 of 24 employees (75%)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expressed this concern across all business units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341507" y="4921210"/>
            <a:ext cx="4835366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When focus groups revealed that three-quarters of participants cited the same issue regardless of their business unit, it validated what the quantitative data suggested: career development represents a systemic challenge, not an isolated problem.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1652885" y="5060394"/>
            <a:ext cx="1804630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3.61</a:t>
            </a:r>
            <a:endParaRPr lang="en-US" sz="4950" dirty="0"/>
          </a:p>
        </p:txBody>
      </p:sp>
      <p:sp>
        <p:nvSpPr>
          <p:cNvPr id="12" name="Text 7"/>
          <p:cNvSpPr/>
          <p:nvPr/>
        </p:nvSpPr>
        <p:spPr>
          <a:xfrm>
            <a:off x="11652885" y="5933956"/>
            <a:ext cx="18046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Career Growth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1652885" y="6425922"/>
            <a:ext cx="180463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Lowest scoring dimension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1524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8001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943927"/>
            <a:ext cx="5223867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Breakthrough Insight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1180267" y="1507927"/>
            <a:ext cx="492383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gap isn't about function—it's about systems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180267" y="2158008"/>
            <a:ext cx="384274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C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Tech BU: High Performers (4.13)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80267" y="2638068"/>
            <a:ext cx="360045" cy="360045"/>
          </a:xfrm>
          <a:prstGeom prst="roundRect">
            <a:avLst>
              <a:gd name="adj" fmla="val 2540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700332" y="2693075"/>
            <a:ext cx="266854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Documented Frameworks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700332" y="3103126"/>
            <a:ext cx="5419725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Clear career progression frameworks that employees can reference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1180267" y="3935135"/>
            <a:ext cx="360045" cy="360045"/>
          </a:xfrm>
          <a:prstGeom prst="roundRect">
            <a:avLst>
              <a:gd name="adj" fmla="val 2540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700332" y="3990142"/>
            <a:ext cx="210693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Transparent Criteria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700332" y="4400193"/>
            <a:ext cx="5419725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Employees understand exactly what each level requires for advancement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1180267" y="5232202"/>
            <a:ext cx="360045" cy="360045"/>
          </a:xfrm>
          <a:prstGeom prst="roundRect">
            <a:avLst>
              <a:gd name="adj" fmla="val 2540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700332" y="5287208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Multiple Pathways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700332" y="5697260"/>
            <a:ext cx="54197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Well-defined IC vs Management tracks provide choice and clarity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517963" y="2158008"/>
            <a:ext cx="438542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Other BUs: Lower Scores (3.82-3.88)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517963" y="2638068"/>
            <a:ext cx="5939790" cy="1031796"/>
          </a:xfrm>
          <a:prstGeom prst="roundRect">
            <a:avLst>
              <a:gd name="adj" fmla="val 886"/>
            </a:avLst>
          </a:prstGeom>
          <a:solidFill>
            <a:srgbClr val="FFFFFF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700843" y="2820948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No Documentation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700843" y="3230999"/>
            <a:ext cx="557403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Career paths exist informally but aren't written down or standardized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517963" y="3829883"/>
            <a:ext cx="5939790" cy="1031796"/>
          </a:xfrm>
          <a:prstGeom prst="roundRect">
            <a:avLst>
              <a:gd name="adj" fmla="val 886"/>
            </a:avLst>
          </a:prstGeom>
          <a:solidFill>
            <a:srgbClr val="FFFFFF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700843" y="401276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Unclear Standards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700843" y="4422815"/>
            <a:ext cx="557403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Promotion criteria vary by manager and lack consistent definition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7517963" y="5021699"/>
            <a:ext cx="5939790" cy="1031796"/>
          </a:xfrm>
          <a:prstGeom prst="roundRect">
            <a:avLst>
              <a:gd name="adj" fmla="val 886"/>
            </a:avLst>
          </a:prstGeom>
          <a:solidFill>
            <a:srgbClr val="FFFFFF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7780" dir="2700000">
              <a:srgbClr val="e0b7c8">
                <a:alpha val="10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7700843" y="5204579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Missing Structure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700843" y="5614630"/>
            <a:ext cx="557403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 formal frameworks to guide employee development decisions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1420297" y="6593562"/>
            <a:ext cx="12029837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Discovery: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Tech BU wasn't scoring higher because of the nature of engineering work—they were outperforming because they built systematic career development infrastructure that other units lacked.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1180267" y="6413540"/>
            <a:ext cx="22860" cy="872014"/>
          </a:xfrm>
          <a:prstGeom prst="rect">
            <a:avLst/>
          </a:prstGeom>
          <a:solidFill>
            <a:srgbClr val="E71D7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2286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9525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992505"/>
            <a:ext cx="9284375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The Solution: Career Pathing Program</a:t>
            </a:r>
            <a:endParaRPr lang="en-US" sz="3750" dirty="0"/>
          </a:p>
        </p:txBody>
      </p:sp>
      <p:sp>
        <p:nvSpPr>
          <p:cNvPr id="4" name="Shape 2"/>
          <p:cNvSpPr/>
          <p:nvPr/>
        </p:nvSpPr>
        <p:spPr>
          <a:xfrm>
            <a:off x="1180267" y="1976557"/>
            <a:ext cx="3961924" cy="2841427"/>
          </a:xfrm>
          <a:prstGeom prst="roundRect">
            <a:avLst>
              <a:gd name="adj" fmla="val 322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2873216" y="2191345"/>
            <a:ext cx="576024" cy="576024"/>
          </a:xfrm>
          <a:prstGeom prst="roundRect">
            <a:avLst>
              <a:gd name="adj" fmla="val 15872751"/>
            </a:avLst>
          </a:prstGeom>
          <a:solidFill>
            <a:srgbClr val="E71D73"/>
          </a:solidFill>
          <a:ln/>
        </p:spPr>
      </p:sp>
      <p:sp>
        <p:nvSpPr>
          <p:cNvPr id="6" name="Text 4"/>
          <p:cNvSpPr/>
          <p:nvPr/>
        </p:nvSpPr>
        <p:spPr>
          <a:xfrm>
            <a:off x="3031569" y="2317313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918573" y="2959298"/>
            <a:ext cx="24853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Adapt Proven Model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95055" y="3374469"/>
            <a:ext cx="3532346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Take Tech BU's successful framework and customize it for Supply Chain, Fashion, Beauty, and Customer Experience functions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334119" y="1976557"/>
            <a:ext cx="3962043" cy="2841427"/>
          </a:xfrm>
          <a:prstGeom prst="roundRect">
            <a:avLst>
              <a:gd name="adj" fmla="val 322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7027069" y="2191345"/>
            <a:ext cx="576024" cy="576024"/>
          </a:xfrm>
          <a:prstGeom prst="roundRect">
            <a:avLst>
              <a:gd name="adj" fmla="val 15872751"/>
            </a:avLst>
          </a:prstGeom>
          <a:solidFill>
            <a:srgbClr val="E71D73"/>
          </a:solidFill>
          <a:ln/>
        </p:spPr>
      </p:sp>
      <p:sp>
        <p:nvSpPr>
          <p:cNvPr id="11" name="Text 9"/>
          <p:cNvSpPr/>
          <p:nvPr/>
        </p:nvSpPr>
        <p:spPr>
          <a:xfrm>
            <a:off x="7185422" y="2317313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6114812" y="2959298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Define Clear Levels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548908" y="3374469"/>
            <a:ext cx="3532465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Create E1-E5 level definitions for every role, establishing transparent expectations and progression criteria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9488091" y="1976557"/>
            <a:ext cx="3962043" cy="2841427"/>
          </a:xfrm>
          <a:prstGeom prst="roundRect">
            <a:avLst>
              <a:gd name="adj" fmla="val 322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11181040" y="2191345"/>
            <a:ext cx="576024" cy="576024"/>
          </a:xfrm>
          <a:prstGeom prst="roundRect">
            <a:avLst>
              <a:gd name="adj" fmla="val 15872751"/>
            </a:avLst>
          </a:prstGeom>
          <a:solidFill>
            <a:srgbClr val="E71D73"/>
          </a:solidFill>
          <a:ln/>
        </p:spPr>
      </p:sp>
      <p:sp>
        <p:nvSpPr>
          <p:cNvPr id="16" name="Text 14"/>
          <p:cNvSpPr/>
          <p:nvPr/>
        </p:nvSpPr>
        <p:spPr>
          <a:xfrm>
            <a:off x="11339393" y="2317313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0268783" y="2959298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Build Skill Matrices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702879" y="3374469"/>
            <a:ext cx="3532465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Document specific competencies and skills required at each level to guide employee development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180267" y="5009912"/>
            <a:ext cx="6038969" cy="2227064"/>
          </a:xfrm>
          <a:prstGeom prst="roundRect">
            <a:avLst>
              <a:gd name="adj" fmla="val 411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3911679" y="5224701"/>
            <a:ext cx="576024" cy="576024"/>
          </a:xfrm>
          <a:prstGeom prst="roundRect">
            <a:avLst>
              <a:gd name="adj" fmla="val 15872751"/>
            </a:avLst>
          </a:prstGeom>
          <a:solidFill>
            <a:srgbClr val="E71D73"/>
          </a:solidFill>
          <a:ln/>
        </p:spPr>
      </p:sp>
      <p:sp>
        <p:nvSpPr>
          <p:cNvPr id="21" name="Text 19"/>
          <p:cNvSpPr/>
          <p:nvPr/>
        </p:nvSpPr>
        <p:spPr>
          <a:xfrm>
            <a:off x="4070033" y="5350669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2699266" y="5992654"/>
            <a:ext cx="300097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Enable Self-Assessment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395055" y="6407825"/>
            <a:ext cx="560939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Provide tools for employees to evaluate their current level and identify gaps to close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411164" y="5009912"/>
            <a:ext cx="6038969" cy="2227064"/>
          </a:xfrm>
          <a:prstGeom prst="roundRect">
            <a:avLst>
              <a:gd name="adj" fmla="val 411"/>
            </a:avLst>
          </a:prstGeom>
          <a:solidFill>
            <a:srgbClr val="FDE8F1"/>
          </a:solidFill>
          <a:ln w="2286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21590" dir="2700000">
              <a:srgbClr val="e0b7c8">
                <a:alpha val="100000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10142577" y="5224701"/>
            <a:ext cx="576024" cy="576024"/>
          </a:xfrm>
          <a:prstGeom prst="roundRect">
            <a:avLst>
              <a:gd name="adj" fmla="val 15872751"/>
            </a:avLst>
          </a:prstGeom>
          <a:solidFill>
            <a:srgbClr val="E71D73"/>
          </a:solidFill>
          <a:ln/>
        </p:spPr>
      </p:sp>
      <p:sp>
        <p:nvSpPr>
          <p:cNvPr id="26" name="Text 24"/>
          <p:cNvSpPr/>
          <p:nvPr/>
        </p:nvSpPr>
        <p:spPr>
          <a:xfrm>
            <a:off x="10300930" y="5350669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230320" y="5992654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Launch Workshops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625953" y="6407825"/>
            <a:ext cx="560939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Conduct career development workshops to educate employees and managers on using the new frameworks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1524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7366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327190"/>
            <a:ext cx="5433893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Evidence-Based Confidence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1180267" y="2092643"/>
            <a:ext cx="122698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recommendation is grounded in internal proof points, employee demand, strong financial returns, and industry best practices from leading tech companies.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1180267" y="2667714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6285" y="2723674"/>
            <a:ext cx="223957" cy="2239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65565" y="2719030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Internal Validation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665565" y="3101697"/>
            <a:ext cx="546746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 BU's 4.13 score proves the framework drives measurable results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1180267" y="3639503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285" y="3695462"/>
            <a:ext cx="223957" cy="2239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65565" y="3690818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Employee Demand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665565" y="4073485"/>
            <a:ext cx="546746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75% of focus group participants explicitly requested clearer career paths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1180267" y="4611291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6285" y="4667250"/>
            <a:ext cx="223957" cy="22395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665565" y="4662607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Quick Wins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665565" y="5045273"/>
            <a:ext cx="5467469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90-day pilot timeline enables rapid testing and iteration before full rollout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1180267" y="5822156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6285" y="5878116"/>
            <a:ext cx="223957" cy="22395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665565" y="5873472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Industry Standard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1665565" y="6256139"/>
            <a:ext cx="5467469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Google, Amazon, and Spotify all use similar career leveling frameworks successfully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7397472" y="2499717"/>
            <a:ext cx="6167795" cy="4402574"/>
          </a:xfrm>
          <a:prstGeom prst="roundRect">
            <a:avLst>
              <a:gd name="adj" fmla="val 208"/>
            </a:avLst>
          </a:prstGeom>
          <a:solidFill>
            <a:srgbClr val="FFFFFF"/>
          </a:solidFill>
          <a:ln/>
        </p:spPr>
      </p:sp>
      <p:sp>
        <p:nvSpPr>
          <p:cNvPr id="22" name="Text 16"/>
          <p:cNvSpPr/>
          <p:nvPr/>
        </p:nvSpPr>
        <p:spPr>
          <a:xfrm>
            <a:off x="7546777" y="2649022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Compelling ROI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546777" y="3097054"/>
            <a:ext cx="5869186" cy="950833"/>
          </a:xfrm>
          <a:prstGeom prst="roundRect">
            <a:avLst>
              <a:gd name="adj" fmla="val 962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711321" y="3340953"/>
            <a:ext cx="74652" cy="74652"/>
          </a:xfrm>
          <a:prstGeom prst="roundRect">
            <a:avLst>
              <a:gd name="adj" fmla="val 612442"/>
            </a:avLst>
          </a:prstGeom>
          <a:solidFill>
            <a:srgbClr val="E71D73"/>
          </a:solidFill>
          <a:ln/>
        </p:spPr>
      </p:sp>
      <p:sp>
        <p:nvSpPr>
          <p:cNvPr id="25" name="Text 19"/>
          <p:cNvSpPr/>
          <p:nvPr/>
        </p:nvSpPr>
        <p:spPr>
          <a:xfrm>
            <a:off x="7935278" y="3261598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Total Investment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7935278" y="3644265"/>
            <a:ext cx="53161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Framework development and training costs</a:t>
            </a:r>
            <a:endParaRPr lang="en-US" sz="1150" dirty="0"/>
          </a:p>
        </p:txBody>
      </p:sp>
      <p:sp>
        <p:nvSpPr>
          <p:cNvPr id="27" name="Shape 21"/>
          <p:cNvSpPr/>
          <p:nvPr/>
        </p:nvSpPr>
        <p:spPr>
          <a:xfrm>
            <a:off x="7546777" y="4346615"/>
            <a:ext cx="5869186" cy="950833"/>
          </a:xfrm>
          <a:prstGeom prst="roundRect">
            <a:avLst>
              <a:gd name="adj" fmla="val 962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28" name="Shape 22"/>
          <p:cNvSpPr/>
          <p:nvPr/>
        </p:nvSpPr>
        <p:spPr>
          <a:xfrm>
            <a:off x="7711321" y="4590514"/>
            <a:ext cx="74652" cy="74652"/>
          </a:xfrm>
          <a:prstGeom prst="roundRect">
            <a:avLst>
              <a:gd name="adj" fmla="val 612442"/>
            </a:avLst>
          </a:prstGeom>
          <a:solidFill>
            <a:srgbClr val="E71D73"/>
          </a:solidFill>
          <a:ln/>
        </p:spPr>
      </p:sp>
      <p:sp>
        <p:nvSpPr>
          <p:cNvPr id="29" name="Text 23"/>
          <p:cNvSpPr/>
          <p:nvPr/>
        </p:nvSpPr>
        <p:spPr>
          <a:xfrm>
            <a:off x="7935278" y="4511159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Annual Return</a:t>
            </a:r>
            <a:endParaRPr lang="en-US" sz="1450" dirty="0"/>
          </a:p>
        </p:txBody>
      </p:sp>
      <p:sp>
        <p:nvSpPr>
          <p:cNvPr id="30" name="Text 24"/>
          <p:cNvSpPr/>
          <p:nvPr/>
        </p:nvSpPr>
        <p:spPr>
          <a:xfrm>
            <a:off x="7935278" y="4893826"/>
            <a:ext cx="53161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Retention and productivity savings</a:t>
            </a:r>
            <a:endParaRPr lang="en-US" sz="1150" dirty="0"/>
          </a:p>
        </p:txBody>
      </p:sp>
      <p:sp>
        <p:nvSpPr>
          <p:cNvPr id="31" name="Shape 25"/>
          <p:cNvSpPr/>
          <p:nvPr/>
        </p:nvSpPr>
        <p:spPr>
          <a:xfrm>
            <a:off x="7546777" y="5596176"/>
            <a:ext cx="5869186" cy="950833"/>
          </a:xfrm>
          <a:prstGeom prst="roundRect">
            <a:avLst>
              <a:gd name="adj" fmla="val 962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32" name="Shape 26"/>
          <p:cNvSpPr/>
          <p:nvPr/>
        </p:nvSpPr>
        <p:spPr>
          <a:xfrm>
            <a:off x="7711321" y="5840075"/>
            <a:ext cx="74652" cy="74652"/>
          </a:xfrm>
          <a:prstGeom prst="roundRect">
            <a:avLst>
              <a:gd name="adj" fmla="val 612442"/>
            </a:avLst>
          </a:prstGeom>
          <a:solidFill>
            <a:srgbClr val="E71D73"/>
          </a:solidFill>
          <a:ln/>
        </p:spPr>
      </p:sp>
      <p:sp>
        <p:nvSpPr>
          <p:cNvPr id="33" name="Text 27"/>
          <p:cNvSpPr/>
          <p:nvPr/>
        </p:nvSpPr>
        <p:spPr>
          <a:xfrm>
            <a:off x="7935278" y="5760720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ROI Ratio</a:t>
            </a:r>
            <a:endParaRPr lang="en-US" sz="1450" dirty="0"/>
          </a:p>
        </p:txBody>
      </p:sp>
      <p:sp>
        <p:nvSpPr>
          <p:cNvPr id="34" name="Text 28"/>
          <p:cNvSpPr/>
          <p:nvPr/>
        </p:nvSpPr>
        <p:spPr>
          <a:xfrm>
            <a:off x="7935278" y="6143387"/>
            <a:ext cx="531614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Every rupee invested returns five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18"/>
            </a:avLst>
          </a:prstGeom>
          <a:solidFill>
            <a:srgbClr val="FFFFFF"/>
          </a:solidFill>
          <a:ln w="15240">
            <a:solidFill>
              <a:srgbClr val="E71D73"/>
            </a:solidFill>
            <a:prstDash val="solid"/>
          </a:ln>
          <a:effectLst>
            <a:outerShdw sx="100000" sy="100000" kx="0" ky="0" algn="bl" rotWithShape="0" blurRad="0" dist="73660" dir="2700000">
              <a:srgbClr val="e71d73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265515"/>
            <a:ext cx="3734157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90-Day Action Plan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1180267" y="2030968"/>
            <a:ext cx="12269867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phased approach enables rapid implementation while allowing for feedback and refinement before company-wide deployment.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1180267" y="4419243"/>
            <a:ext cx="12269867" cy="15240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6" name="Shape 4"/>
          <p:cNvSpPr/>
          <p:nvPr/>
        </p:nvSpPr>
        <p:spPr>
          <a:xfrm>
            <a:off x="4193381" y="3971211"/>
            <a:ext cx="15240" cy="448032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7" name="Shape 5"/>
          <p:cNvSpPr/>
          <p:nvPr/>
        </p:nvSpPr>
        <p:spPr>
          <a:xfrm>
            <a:off x="4033004" y="4251246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089023" y="4279225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095387" y="2438043"/>
            <a:ext cx="221122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Month 1: Design &amp; Align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329571" y="2760940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Adapt Tech framework for Supply Chain and Fashion business units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1329571" y="3052286"/>
            <a:ext cx="5742980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 managers on conducting effective career development conversations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1329571" y="3582710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Create self-assessment tools and supporting documentation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307461" y="4419243"/>
            <a:ext cx="15240" cy="448032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14" name="Shape 12"/>
          <p:cNvSpPr/>
          <p:nvPr/>
        </p:nvSpPr>
        <p:spPr>
          <a:xfrm>
            <a:off x="7147084" y="4251246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203103" y="4279225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303169" y="5016698"/>
            <a:ext cx="20238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Month 2: Pilot Launch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443651" y="5339596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Roll out career frameworks in two pilot business units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4443651" y="5630942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Begin career development workshops with employees and managers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4443651" y="5922288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Establish feedback mechanisms to capture learnings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10421660" y="3971211"/>
            <a:ext cx="15240" cy="448032"/>
          </a:xfrm>
          <a:prstGeom prst="roundRect">
            <a:avLst>
              <a:gd name="adj" fmla="val 60000"/>
            </a:avLst>
          </a:prstGeom>
          <a:solidFill>
            <a:srgbClr val="E0B7C8"/>
          </a:solidFill>
          <a:ln/>
        </p:spPr>
      </p:sp>
      <p:sp>
        <p:nvSpPr>
          <p:cNvPr id="21" name="Shape 19"/>
          <p:cNvSpPr/>
          <p:nvPr/>
        </p:nvSpPr>
        <p:spPr>
          <a:xfrm>
            <a:off x="10261283" y="4251246"/>
            <a:ext cx="335994" cy="335994"/>
          </a:xfrm>
          <a:prstGeom prst="roundRect">
            <a:avLst>
              <a:gd name="adj" fmla="val 2721"/>
            </a:avLst>
          </a:prstGeom>
          <a:solidFill>
            <a:srgbClr val="FDE8F1"/>
          </a:solidFill>
          <a:ln w="15240">
            <a:solidFill>
              <a:srgbClr val="E0B7C8"/>
            </a:solidFill>
            <a:prstDash val="solid"/>
          </a:ln>
          <a:effectLst>
            <a:outerShdw sx="100000" sy="100000" kx="0" ky="0" algn="bl" rotWithShape="0" blurRad="0" dist="16510" dir="2700000">
              <a:srgbClr val="e0b7c8">
                <a:alpha val="10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10317301" y="4279225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143048" y="2438043"/>
            <a:ext cx="257246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Month 3: Measure &amp; Iterate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57849" y="2760940"/>
            <a:ext cx="5742980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Track percentage of employees with documented career development plans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7557849" y="3291364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Gather participant feedback and identify improvement opportunities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557849" y="3582710"/>
            <a:ext cx="574298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Refine approach based on pilot results and prepare for scale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1180267" y="6329363"/>
            <a:ext cx="12269867" cy="634722"/>
          </a:xfrm>
          <a:prstGeom prst="roundRect">
            <a:avLst>
              <a:gd name="adj" fmla="val 1441"/>
            </a:avLst>
          </a:prstGeom>
          <a:solidFill>
            <a:srgbClr val="F8BAD4"/>
          </a:solidFill>
          <a:ln/>
        </p:spPr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571" y="6552843"/>
            <a:ext cx="186690" cy="149304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665565" y="6515933"/>
            <a:ext cx="1163526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By Q2 2025: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Complete company-wide rollout across all business units, establishing career pathing as a core element of Myntra's employee experience.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2025-12-11T12:11:47Z</dcterms:created>
  <dcterms:modified xsi:type="dcterms:W3CDTF">2025-12-11T12:11:47Z</dcterms:modified>
</cp:coreProperties>
</file>